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FY2020</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3: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4: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t>
        <a:bodyPr/>
        <a:lstStyle/>
        <a:p>
          <a:endParaRPr lang="en-US"/>
        </a:p>
      </dgm:t>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A624F3C-1B6B-47B7-8387-DE73D6694E12}" type="presOf" srcId="{5DD040F2-CC33-4F77-8813-6E723B6EA7B7}" destId="{23AE5678-694C-4451-A071-1DA6A8872D1A}" srcOrd="0" destOrd="0" presId="urn:microsoft.com/office/officeart/2008/layout/VerticalCurvedList"/>
    <dgm:cxn modelId="{CFC2D10F-8DC2-4535-B0E8-8DD8E0702480}" type="presOf" srcId="{60B14AE1-BE8B-48F5-B9E4-627E3E3910A2}" destId="{E536B88F-8FC2-4CA7-958C-821C131E4CDF}"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A1414AEF-3FB7-4866-9C45-08385D043FBC}"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5344CDDF-C32D-4D0A-9AE8-032A64BEB4A3}" srcId="{E432792C-4683-460B-8C2C-E3684166E464}" destId="{5DD040F2-CC33-4F77-8813-6E723B6EA7B7}" srcOrd="3" destOrd="0" parTransId="{159B1FD7-D1A0-42D5-BE44-C0E0D8958360}" sibTransId="{9CF87B69-9F9F-456E-8C28-4C71A767952A}"/>
    <dgm:cxn modelId="{BD256967-332A-46F0-9049-B3B611F096F5}" type="presOf" srcId="{E6BC8EA5-EB83-422B-B458-DFB17713B422}" destId="{5A4A04A5-4D00-4442-97C2-694047FE6AAC}" srcOrd="0" destOrd="0" presId="urn:microsoft.com/office/officeart/2008/layout/VerticalCurvedList"/>
    <dgm:cxn modelId="{88DE1291-1A37-4C7A-95F4-A48006A5622E}" type="presOf" srcId="{E432792C-4683-460B-8C2C-E3684166E464}" destId="{AC3953E4-BCB7-4E36-B84A-8015FAAF5AE0}" srcOrd="0" destOrd="0" presId="urn:microsoft.com/office/officeart/2008/layout/VerticalCurvedList"/>
    <dgm:cxn modelId="{D0CFCDD1-46A5-4E11-87D8-251BD7DF1CB6}" type="presOf" srcId="{A9FE6BEA-BBFC-4D82-BFF8-16CA57ADEB27}" destId="{975311A0-1439-46E2-8E1D-CB01AD834F95}" srcOrd="0" destOrd="0" presId="urn:microsoft.com/office/officeart/2008/layout/VerticalCurvedList"/>
    <dgm:cxn modelId="{EFE4152F-6B16-475E-BAC9-89E04D35C0AC}" type="presParOf" srcId="{AC3953E4-BCB7-4E36-B84A-8015FAAF5AE0}" destId="{EBFD47AE-3475-4761-8A79-C73C35DD7F6D}" srcOrd="0" destOrd="0" presId="urn:microsoft.com/office/officeart/2008/layout/VerticalCurvedList"/>
    <dgm:cxn modelId="{2095461A-F291-4835-AE9E-A0A58AAEE19D}" type="presParOf" srcId="{EBFD47AE-3475-4761-8A79-C73C35DD7F6D}" destId="{6E567061-950C-4B2E-9A63-96DC96A367C8}" srcOrd="0" destOrd="0" presId="urn:microsoft.com/office/officeart/2008/layout/VerticalCurvedList"/>
    <dgm:cxn modelId="{C81FBBE1-D57A-4484-AA21-F4FF733E9F99}" type="presParOf" srcId="{6E567061-950C-4B2E-9A63-96DC96A367C8}" destId="{8DECBDEB-2975-4018-873F-FE3C0AECEC12}" srcOrd="0" destOrd="0" presId="urn:microsoft.com/office/officeart/2008/layout/VerticalCurvedList"/>
    <dgm:cxn modelId="{B6268569-A7A4-43DC-B698-C520C820B7EE}" type="presParOf" srcId="{6E567061-950C-4B2E-9A63-96DC96A367C8}" destId="{620A8DB8-0569-4BF8-8AB9-63BF087919CF}" srcOrd="1" destOrd="0" presId="urn:microsoft.com/office/officeart/2008/layout/VerticalCurvedList"/>
    <dgm:cxn modelId="{7DA2CBBB-3866-45A0-9995-862F385BC3BD}" type="presParOf" srcId="{6E567061-950C-4B2E-9A63-96DC96A367C8}" destId="{D322DA67-28AC-47E0-9C2D-F393905A6896}" srcOrd="2" destOrd="0" presId="urn:microsoft.com/office/officeart/2008/layout/VerticalCurvedList"/>
    <dgm:cxn modelId="{EC64B1DF-AF46-4E23-B4B5-400E0DFA7067}" type="presParOf" srcId="{6E567061-950C-4B2E-9A63-96DC96A367C8}" destId="{4DF7EC8E-2C27-4414-9004-576BB4720269}" srcOrd="3" destOrd="0" presId="urn:microsoft.com/office/officeart/2008/layout/VerticalCurvedList"/>
    <dgm:cxn modelId="{74539F10-758D-464E-A45B-FD8E9300C71E}" type="presParOf" srcId="{EBFD47AE-3475-4761-8A79-C73C35DD7F6D}" destId="{E536B88F-8FC2-4CA7-958C-821C131E4CDF}" srcOrd="1" destOrd="0" presId="urn:microsoft.com/office/officeart/2008/layout/VerticalCurvedList"/>
    <dgm:cxn modelId="{B434C671-055D-4BA2-AD47-DEADC479622F}" type="presParOf" srcId="{EBFD47AE-3475-4761-8A79-C73C35DD7F6D}" destId="{B224FC0C-B968-4632-913A-E223C5925D65}" srcOrd="2" destOrd="0" presId="urn:microsoft.com/office/officeart/2008/layout/VerticalCurvedList"/>
    <dgm:cxn modelId="{6C185C6C-D2B4-4474-897C-69D019663B19}" type="presParOf" srcId="{B224FC0C-B968-4632-913A-E223C5925D65}" destId="{C2E29C9B-1B04-4D0F-884B-53184464A0CF}" srcOrd="0" destOrd="0" presId="urn:microsoft.com/office/officeart/2008/layout/VerticalCurvedList"/>
    <dgm:cxn modelId="{431151CA-D3AC-46C7-8B22-50FD9DD0C181}" type="presParOf" srcId="{EBFD47AE-3475-4761-8A79-C73C35DD7F6D}" destId="{975311A0-1439-46E2-8E1D-CB01AD834F95}" srcOrd="3" destOrd="0" presId="urn:microsoft.com/office/officeart/2008/layout/VerticalCurvedList"/>
    <dgm:cxn modelId="{C36946B3-1EEF-4490-9948-77CF84118E56}" type="presParOf" srcId="{EBFD47AE-3475-4761-8A79-C73C35DD7F6D}" destId="{45EBFAEE-A058-4127-A3E5-7248AE19A003}" srcOrd="4" destOrd="0" presId="urn:microsoft.com/office/officeart/2008/layout/VerticalCurvedList"/>
    <dgm:cxn modelId="{A8D57E66-63AE-4FD9-9714-FE2E24F0D2F3}" type="presParOf" srcId="{45EBFAEE-A058-4127-A3E5-7248AE19A003}" destId="{C62BC85C-B34C-4F35-85DD-EF9C4FBEF2CF}" srcOrd="0" destOrd="0" presId="urn:microsoft.com/office/officeart/2008/layout/VerticalCurvedList"/>
    <dgm:cxn modelId="{9060CC64-134A-4F49-959B-3493DECE6C93}" type="presParOf" srcId="{EBFD47AE-3475-4761-8A79-C73C35DD7F6D}" destId="{5A4A04A5-4D00-4442-97C2-694047FE6AAC}" srcOrd="5" destOrd="0" presId="urn:microsoft.com/office/officeart/2008/layout/VerticalCurvedList"/>
    <dgm:cxn modelId="{0280093E-AF8C-4DB5-974A-6342E4AA2D42}" type="presParOf" srcId="{EBFD47AE-3475-4761-8A79-C73C35DD7F6D}" destId="{06872AE0-259D-4370-8B17-F0CF7B37B995}" srcOrd="6" destOrd="0" presId="urn:microsoft.com/office/officeart/2008/layout/VerticalCurvedList"/>
    <dgm:cxn modelId="{F69A618E-18FB-4B66-AC40-012E963F5EC0}" type="presParOf" srcId="{06872AE0-259D-4370-8B17-F0CF7B37B995}" destId="{75410455-6758-4137-A48C-492062AAE167}" srcOrd="0" destOrd="0" presId="urn:microsoft.com/office/officeart/2008/layout/VerticalCurvedList"/>
    <dgm:cxn modelId="{185E0279-122E-4357-88FA-F6EBA87EECB5}" type="presParOf" srcId="{EBFD47AE-3475-4761-8A79-C73C35DD7F6D}" destId="{23AE5678-694C-4451-A071-1DA6A8872D1A}" srcOrd="7" destOrd="0" presId="urn:microsoft.com/office/officeart/2008/layout/VerticalCurvedList"/>
    <dgm:cxn modelId="{D3AEDBC0-4349-45C5-9B40-C3F31BC9D534}" type="presParOf" srcId="{EBFD47AE-3475-4761-8A79-C73C35DD7F6D}" destId="{E4CBC7FB-330E-4280-9192-B2EEC750B62F}" srcOrd="8" destOrd="0" presId="urn:microsoft.com/office/officeart/2008/layout/VerticalCurvedList"/>
    <dgm:cxn modelId="{68F03680-507E-43B6-A8D6-3BB7440CAAF8}"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1: Data Review</a:t>
          </a:r>
          <a:endParaRPr lang="en-US" sz="3000" kern="1200" dirty="0">
            <a:latin typeface="Calibri" panose="020F0502020204030204" pitchFamily="34" charset="0"/>
            <a:cs typeface="Calibri" panose="020F0502020204030204" pitchFamily="34" charset="0"/>
          </a:endParaRP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2: Strategic Plan Review</a:t>
          </a:r>
          <a:endParaRPr lang="en-US" sz="3000" kern="1200" dirty="0">
            <a:latin typeface="Calibri" panose="020F0502020204030204" pitchFamily="34" charset="0"/>
            <a:cs typeface="Calibri" panose="020F0502020204030204" pitchFamily="34" charset="0"/>
          </a:endParaRP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3: Budget Parameters</a:t>
          </a:r>
          <a:endParaRPr lang="en-US" sz="3000" kern="1200" dirty="0">
            <a:latin typeface="Calibri" panose="020F0502020204030204" pitchFamily="34" charset="0"/>
            <a:cs typeface="Calibri" panose="020F0502020204030204" pitchFamily="34" charset="0"/>
          </a:endParaRP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Step 4: Budget Choices</a:t>
          </a:r>
          <a:endParaRPr lang="en-US" sz="3000" kern="1200" dirty="0">
            <a:latin typeface="Calibri" panose="020F0502020204030204" pitchFamily="34" charset="0"/>
            <a:cs typeface="Calibri" panose="020F0502020204030204" pitchFamily="34" charset="0"/>
          </a:endParaRP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0.11252</cdr:x>
      <cdr:y>0.03067</cdr:y>
    </cdr:from>
    <cdr:to>
      <cdr:x>0.88748</cdr:x>
      <cdr:y>0.96933</cdr:y>
    </cdr:to>
    <cdr:pic>
      <cdr:nvPicPr>
        <cdr:cNvPr id="2" name="chart"/>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1" t="28005" r="47690" b="8636"/>
        <a:stretch xmlns:a="http://schemas.openxmlformats.org/drawingml/2006/main"/>
      </cdr:blipFill>
      <cdr:spPr>
        <a:xfrm xmlns:a="http://schemas.openxmlformats.org/drawingml/2006/main">
          <a:off x="783652" y="152623"/>
          <a:ext cx="5397019" cy="467079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282DC-3369-415F-AE14-86DD3FE7A63B}"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ACEB0-8E9D-4654-AEE5-6E4B808EA33A}" type="slidenum">
              <a:rPr lang="en-US" smtClean="0"/>
              <a:t>‹#›</a:t>
            </a:fld>
            <a:endParaRPr lang="en-US"/>
          </a:p>
        </p:txBody>
      </p:sp>
    </p:spTree>
    <p:extLst>
      <p:ext uri="{BB962C8B-B14F-4D97-AF65-F5344CB8AC3E}">
        <p14:creationId xmlns:p14="http://schemas.microsoft.com/office/powerpoint/2010/main" val="82665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r>
              <a:rPr lang="en-US" dirty="0"/>
              <a:t>Good Morning/Afternoon! Today we begin the process of planning our school’s budget for FY20.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2257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16834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147435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r>
              <a:rPr lang="en-US" dirty="0" smtClean="0"/>
              <a:t>In</a:t>
            </a:r>
            <a:r>
              <a:rPr lang="en-US" baseline="0" dirty="0" smtClean="0"/>
              <a:t> February, we will meet again to discuss</a:t>
            </a:r>
            <a:r>
              <a:rPr lang="en-US" dirty="0" smtClean="0"/>
              <a:t> how the school’s budget has been allocated to support the programmatic needs and FY20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25</a:t>
            </a:r>
            <a:r>
              <a:rPr lang="en-US" baseline="30000" dirty="0"/>
              <a:t>th</a:t>
            </a:r>
            <a:r>
              <a:rPr lang="en-US" dirty="0"/>
              <a:t> -March 1</a:t>
            </a:r>
            <a:r>
              <a:rPr lang="en-US" baseline="30000" dirty="0"/>
              <a:t>st</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403913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42091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FY20.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6427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242327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7040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0881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r>
              <a:rPr lang="en-US" dirty="0"/>
              <a:t>Discuss priorities and rationale. After you have gone over the priorities and rationale – ask GO Team if this represents what was agreed upon.</a:t>
            </a:r>
          </a:p>
          <a:p>
            <a:pPr defTabSz="934151">
              <a:defRPr/>
            </a:pPr>
            <a:endParaRPr lang="en-US" dirty="0"/>
          </a:p>
          <a:p>
            <a:pPr defTabSz="934151">
              <a:defRPr/>
            </a:pPr>
            <a:r>
              <a:rPr lang="en-US" dirty="0"/>
              <a:t>Are there any priorities I left off?</a:t>
            </a:r>
          </a:p>
          <a:p>
            <a:pPr defTabSz="934151">
              <a:defRPr/>
            </a:pPr>
            <a:endParaRPr lang="en-US" dirty="0"/>
          </a:p>
          <a:p>
            <a:pPr defTabSz="934151">
              <a:defRPr/>
            </a:pPr>
            <a:r>
              <a:rPr lang="en-US" dirty="0"/>
              <a:t>Are there any questions or concerns?</a:t>
            </a:r>
          </a:p>
          <a:p>
            <a:pPr defTabSz="934151">
              <a:defRPr/>
            </a:pPr>
            <a:endParaRPr lang="en-US" dirty="0"/>
          </a:p>
          <a:p>
            <a:pPr defTabSz="934151">
              <a:defRPr/>
            </a:pPr>
            <a:r>
              <a:rPr lang="en-US" dirty="0"/>
              <a:t>The next time we meet, I will show you how I have allocated resources to support our strategic priorities.</a:t>
            </a:r>
          </a:p>
          <a:p>
            <a:pPr defTabSz="934151">
              <a:defRPr/>
            </a:pPr>
            <a:endParaRPr lang="en-US" dirty="0"/>
          </a:p>
          <a:p>
            <a:pPr defTabSz="934151">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3276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151">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8507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154015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FY20,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41836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B81C0-17F3-4320-ACC0-8422EFDD339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23484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81C0-17F3-4320-ACC0-8422EFDD339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75177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81C0-17F3-4320-ACC0-8422EFDD339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107863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81C0-17F3-4320-ACC0-8422EFDD339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41449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B81C0-17F3-4320-ACC0-8422EFDD3395}"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302141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B81C0-17F3-4320-ACC0-8422EFDD339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337346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B81C0-17F3-4320-ACC0-8422EFDD3395}"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237051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B81C0-17F3-4320-ACC0-8422EFDD3395}"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23249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81C0-17F3-4320-ACC0-8422EFDD3395}"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2511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B81C0-17F3-4320-ACC0-8422EFDD339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84952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B81C0-17F3-4320-ACC0-8422EFDD3395}"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3AFC9-DA3B-4F5F-A85E-03703C21BF1C}" type="slidenum">
              <a:rPr lang="en-US" smtClean="0"/>
              <a:t>‹#›</a:t>
            </a:fld>
            <a:endParaRPr lang="en-US"/>
          </a:p>
        </p:txBody>
      </p:sp>
    </p:spTree>
    <p:extLst>
      <p:ext uri="{BB962C8B-B14F-4D97-AF65-F5344CB8AC3E}">
        <p14:creationId xmlns:p14="http://schemas.microsoft.com/office/powerpoint/2010/main" val="33792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81C0-17F3-4320-ACC0-8422EFDD3395}" type="datetimeFigureOut">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3AFC9-DA3B-4F5F-A85E-03703C21BF1C}" type="slidenum">
              <a:rPr lang="en-US" smtClean="0"/>
              <a:t>‹#›</a:t>
            </a:fld>
            <a:endParaRPr lang="en-US"/>
          </a:p>
        </p:txBody>
      </p:sp>
    </p:spTree>
    <p:extLst>
      <p:ext uri="{BB962C8B-B14F-4D97-AF65-F5344CB8AC3E}">
        <p14:creationId xmlns:p14="http://schemas.microsoft.com/office/powerpoint/2010/main" val="221564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66950" y="0"/>
            <a:ext cx="8382000" cy="6858000"/>
          </a:xfrm>
          <a:prstGeom prst="rect">
            <a:avLst/>
          </a:prstGeom>
        </p:spPr>
      </p:pic>
      <p:sp>
        <p:nvSpPr>
          <p:cNvPr id="12" name="TextBox 11"/>
          <p:cNvSpPr txBox="1"/>
          <p:nvPr/>
        </p:nvSpPr>
        <p:spPr>
          <a:xfrm>
            <a:off x="3053543" y="2257426"/>
            <a:ext cx="6176183" cy="584775"/>
          </a:xfrm>
          <a:prstGeom prst="rect">
            <a:avLst/>
          </a:prstGeom>
          <a:noFill/>
        </p:spPr>
        <p:txBody>
          <a:bodyPr wrap="square" rtlCol="0">
            <a:spAutoFit/>
          </a:bodyPr>
          <a:lstStyle/>
          <a:p>
            <a:pPr algn="ctr"/>
            <a:r>
              <a:rPr lang="en-US" sz="3200" b="1" dirty="0">
                <a:solidFill>
                  <a:schemeClr val="bg1"/>
                </a:solidFill>
              </a:rPr>
              <a:t>Beecher Hills Elementary School</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3930107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graphicFrame>
        <p:nvGraphicFramePr>
          <p:cNvPr id="5" name="Table 4"/>
          <p:cNvGraphicFramePr>
            <a:graphicFrameLocks noGrp="1"/>
          </p:cNvGraphicFramePr>
          <p:nvPr/>
        </p:nvGraphicFramePr>
        <p:xfrm>
          <a:off x="3867151" y="1477841"/>
          <a:ext cx="4185426" cy="5446835"/>
        </p:xfrm>
        <a:graphic>
          <a:graphicData uri="http://schemas.openxmlformats.org/drawingml/2006/table">
            <a:tbl>
              <a:tblPr/>
              <a:tblGrid>
                <a:gridCol w="1434480">
                  <a:extLst>
                    <a:ext uri="{9D8B030D-6E8A-4147-A177-3AD203B41FA5}">
                      <a16:colId xmlns:a16="http://schemas.microsoft.com/office/drawing/2014/main" val="20000"/>
                    </a:ext>
                  </a:extLst>
                </a:gridCol>
                <a:gridCol w="915626">
                  <a:extLst>
                    <a:ext uri="{9D8B030D-6E8A-4147-A177-3AD203B41FA5}">
                      <a16:colId xmlns:a16="http://schemas.microsoft.com/office/drawing/2014/main" val="20001"/>
                    </a:ext>
                  </a:extLst>
                </a:gridCol>
                <a:gridCol w="919694">
                  <a:extLst>
                    <a:ext uri="{9D8B030D-6E8A-4147-A177-3AD203B41FA5}">
                      <a16:colId xmlns:a16="http://schemas.microsoft.com/office/drawing/2014/main" val="20002"/>
                    </a:ext>
                  </a:extLst>
                </a:gridCol>
                <a:gridCol w="915626">
                  <a:extLst>
                    <a:ext uri="{9D8B030D-6E8A-4147-A177-3AD203B41FA5}">
                      <a16:colId xmlns:a16="http://schemas.microsoft.com/office/drawing/2014/main" val="20003"/>
                    </a:ext>
                  </a:extLst>
                </a:gridCol>
              </a:tblGrid>
              <a:tr h="134250">
                <a:tc gridSpan="4">
                  <a:txBody>
                    <a:bodyPr/>
                    <a:lstStyle/>
                    <a:p>
                      <a:pPr algn="ctr" fontAlgn="b"/>
                      <a:r>
                        <a:rPr lang="en-US" sz="900" b="1" i="0" u="none" strike="noStrike" dirty="0">
                          <a:solidFill>
                            <a:srgbClr val="FFFFFF"/>
                          </a:solidFill>
                          <a:effectLst/>
                          <a:latin typeface="Calibri" panose="020F0502020204030204" pitchFamily="34" charset="0"/>
                        </a:rPr>
                        <a:t>FY2020 TOTAL SCHOOL ALLOCATIONS</a:t>
                      </a:r>
                    </a:p>
                  </a:txBody>
                  <a:tcPr marL="0" marR="0" marT="0" marB="0" anchor="b">
                    <a:lnL>
                      <a:noFill/>
                    </a:lnL>
                    <a:lnR>
                      <a:noFill/>
                    </a:lnR>
                    <a:lnT>
                      <a:noFill/>
                    </a:lnT>
                    <a:lnB>
                      <a:noFill/>
                    </a:lnB>
                    <a:solidFill>
                      <a:srgbClr val="1F4E7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9334">
                <a:tc>
                  <a:txBody>
                    <a:bodyPr/>
                    <a:lstStyle/>
                    <a:p>
                      <a:pPr algn="l" fontAlgn="b"/>
                      <a:r>
                        <a:rPr lang="en-US" sz="800" b="0" i="0" u="none" strike="noStrike">
                          <a:effectLst/>
                          <a:latin typeface="Calibri" panose="020F0502020204030204" pitchFamily="34" charset="0"/>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effectLst/>
                          <a:latin typeface="Calibri" panose="020F0502020204030204" pitchFamily="34" charset="0"/>
                        </a:rPr>
                        <a:t>Beecher Hills Elementary 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9334">
                <a:tc>
                  <a:txBody>
                    <a:bodyPr/>
                    <a:lstStyle/>
                    <a:p>
                      <a:pPr algn="l" fontAlgn="b"/>
                      <a:r>
                        <a:rPr lang="en-US" sz="800" b="0" i="0" u="none" strike="noStrike">
                          <a:effectLst/>
                          <a:latin typeface="Calibri" panose="020F0502020204030204" pitchFamily="34" charset="0"/>
                        </a:rPr>
                        <a:t>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effectLst/>
                          <a:latin typeface="Calibri" panose="020F0502020204030204" pitchFamily="34" charset="0"/>
                        </a:rPr>
                        <a:t> 3051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9334">
                <a:tc>
                  <a:txBody>
                    <a:bodyPr/>
                    <a:lstStyle/>
                    <a:p>
                      <a:pPr algn="l" fontAlgn="b"/>
                      <a:r>
                        <a:rPr lang="en-US" sz="800" b="0" i="0" u="none" strike="noStrike">
                          <a:effectLst/>
                          <a:latin typeface="Calibri" panose="020F0502020204030204"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effectLst/>
                          <a:latin typeface="Calibri" panose="020F0502020204030204" pitchFamily="34" charset="0"/>
                        </a:rPr>
                        <a:t> 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19334">
                <a:tc>
                  <a:txBody>
                    <a:bodyPr/>
                    <a:lstStyle/>
                    <a:p>
                      <a:pPr algn="l" fontAlgn="b"/>
                      <a:r>
                        <a:rPr lang="en-US" sz="800" b="0" i="0" u="none" strike="noStrike">
                          <a:effectLst/>
                          <a:latin typeface="Calibri" panose="020F0502020204030204" pitchFamily="34" charset="0"/>
                        </a:rPr>
                        <a:t>FY2020 Projected Enrollment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effectLst/>
                          <a:latin typeface="Calibri" panose="020F0502020204030204" pitchFamily="34" charset="0"/>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8667">
                <a:tc>
                  <a:txBody>
                    <a:bodyPr/>
                    <a:lstStyle/>
                    <a:p>
                      <a:pPr algn="l" fontAlgn="b"/>
                      <a:r>
                        <a:rPr lang="en-US" sz="800" b="0" i="0" u="none" strike="noStrike">
                          <a:effectLst/>
                          <a:latin typeface="Calibri" panose="020F0502020204030204" pitchFamily="34" charset="0"/>
                        </a:rPr>
                        <a:t>Change in Enrollment from FY2019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dirty="0">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9334">
                <a:tc>
                  <a:txBody>
                    <a:bodyPr/>
                    <a:lstStyle/>
                    <a:p>
                      <a:pPr algn="l" fontAlgn="b"/>
                      <a:r>
                        <a:rPr lang="en-US" sz="800" b="0" i="0" u="none" strike="noStrike">
                          <a:effectLst/>
                          <a:latin typeface="Calibri" panose="020F0502020204030204" pitchFamily="34" charset="0"/>
                        </a:rPr>
                        <a:t>Total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effectLst/>
                          <a:latin typeface="Calibri" panose="020F0502020204030204" pitchFamily="34" charset="0"/>
                        </a:rPr>
                        <a:t> $                                                                                      3,844,520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4250">
                <a:tc>
                  <a:txBody>
                    <a:bodyPr/>
                    <a:lstStyle/>
                    <a:p>
                      <a:pPr algn="ctr" fontAlgn="b"/>
                      <a:r>
                        <a:rPr lang="en-US" sz="9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19334">
                <a:tc>
                  <a:txBody>
                    <a:bodyPr/>
                    <a:lstStyle/>
                    <a:p>
                      <a:pPr algn="l" fontAlgn="b"/>
                      <a:r>
                        <a:rPr lang="en-US" sz="800" b="1" i="0" u="none" strike="noStrike">
                          <a:effectLst/>
                          <a:latin typeface="Calibri" panose="020F0502020204030204" pitchFamily="34" charset="0"/>
                        </a:rPr>
                        <a:t>SSF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1" i="0" u="none" strike="noStrike">
                          <a:effectLst/>
                          <a:latin typeface="Calibri" panose="020F0502020204030204" pitchFamily="34" charset="0"/>
                        </a:rPr>
                        <a:t>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1" i="0" u="none" strike="noStrike">
                          <a:effectLst/>
                          <a:latin typeface="Calibri" panose="020F0502020204030204" pitchFamily="34" charset="0"/>
                        </a:rPr>
                        <a:t>Weight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800" b="1" i="0" u="none" strike="noStrike">
                          <a:effectLst/>
                          <a:latin typeface="Calibri" panose="020F0502020204030204" pitchFamily="34" charset="0"/>
                        </a:rPr>
                        <a:t>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8"/>
                  </a:ext>
                </a:extLst>
              </a:tr>
              <a:tr h="104417">
                <a:tc>
                  <a:txBody>
                    <a:bodyPr/>
                    <a:lstStyle/>
                    <a:p>
                      <a:pPr algn="l" fontAlgn="b"/>
                      <a:r>
                        <a:rPr lang="en-US" sz="700" b="0" i="0" u="none" strike="noStrike">
                          <a:effectLst/>
                          <a:latin typeface="Calibri" panose="020F0502020204030204" pitchFamily="34" charset="0"/>
                        </a:rPr>
                        <a:t>Base Per Pupil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$4,420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1,193,321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8075">
                <a:tc>
                  <a:txBody>
                    <a:bodyPr/>
                    <a:lstStyle/>
                    <a:p>
                      <a:pPr algn="l" fontAlgn="b"/>
                      <a:r>
                        <a:rPr lang="en-US" sz="700" b="1" i="0" u="none" strike="noStrike">
                          <a:effectLst/>
                          <a:latin typeface="Calibri" panose="020F0502020204030204" pitchFamily="34" charset="0"/>
                        </a:rPr>
                        <a:t>Grade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4417">
                <a:tc>
                  <a:txBody>
                    <a:bodyPr/>
                    <a:lstStyle/>
                    <a:p>
                      <a:pPr algn="l" fontAlgn="b"/>
                      <a:r>
                        <a:rPr lang="en-US" sz="700" b="0" i="0" u="none" strike="noStrike">
                          <a:effectLst/>
                          <a:latin typeface="Calibri" panose="020F0502020204030204" pitchFamily="34" charset="0"/>
                        </a:rPr>
                        <a:t>       Kindergarten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146,513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4417">
                <a:tc>
                  <a:txBody>
                    <a:bodyPr/>
                    <a:lstStyle/>
                    <a:p>
                      <a:pPr algn="l" fontAlgn="b"/>
                      <a:r>
                        <a:rPr lang="en-US" sz="700" b="0" i="0" u="none" strike="noStrike">
                          <a:effectLst/>
                          <a:latin typeface="Calibri" panose="020F0502020204030204" pitchFamily="34" charset="0"/>
                        </a:rPr>
                        <a:t>       1st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50,385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4417">
                <a:tc>
                  <a:txBody>
                    <a:bodyPr/>
                    <a:lstStyle/>
                    <a:p>
                      <a:pPr algn="l" fontAlgn="b"/>
                      <a:r>
                        <a:rPr lang="en-US" sz="700" b="0" i="0" u="none" strike="noStrike">
                          <a:effectLst/>
                          <a:latin typeface="Calibri" panose="020F0502020204030204" pitchFamily="34" charset="0"/>
                        </a:rPr>
                        <a:t>       2nd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59,666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04417">
                <a:tc>
                  <a:txBody>
                    <a:bodyPr/>
                    <a:lstStyle/>
                    <a:p>
                      <a:pPr algn="l" fontAlgn="b"/>
                      <a:r>
                        <a:rPr lang="en-US" sz="700" b="0" i="0" u="none" strike="noStrike">
                          <a:effectLst/>
                          <a:latin typeface="Calibri" panose="020F0502020204030204" pitchFamily="34" charset="0"/>
                        </a:rPr>
                        <a:t>       3rd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64,970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04417">
                <a:tc>
                  <a:txBody>
                    <a:bodyPr/>
                    <a:lstStyle/>
                    <a:p>
                      <a:pPr algn="l" fontAlgn="b"/>
                      <a:r>
                        <a:rPr lang="en-US" sz="700" b="0" i="0" u="none" strike="noStrike">
                          <a:effectLst/>
                          <a:latin typeface="Calibri" panose="020F0502020204030204" pitchFamily="34" charset="0"/>
                        </a:rPr>
                        <a:t>       6th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4417">
                <a:tc>
                  <a:txBody>
                    <a:bodyPr/>
                    <a:lstStyle/>
                    <a:p>
                      <a:pPr algn="l" fontAlgn="b"/>
                      <a:r>
                        <a:rPr lang="en-US" sz="700" b="0" i="0" u="none" strike="noStrike">
                          <a:effectLst/>
                          <a:latin typeface="Calibri" panose="020F0502020204030204" pitchFamily="34" charset="0"/>
                        </a:rPr>
                        <a:t>       9th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4417">
                <a:tc>
                  <a:txBody>
                    <a:bodyPr/>
                    <a:lstStyle/>
                    <a:p>
                      <a:pPr algn="l" fontAlgn="b"/>
                      <a:r>
                        <a:rPr lang="en-US" sz="700" b="0" i="0" u="none" strike="noStrike">
                          <a:effectLst/>
                          <a:latin typeface="Calibri" panose="020F0502020204030204" pitchFamily="34" charset="0"/>
                        </a:rPr>
                        <a:t>Poverty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384,073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4417">
                <a:tc>
                  <a:txBody>
                    <a:bodyPr/>
                    <a:lstStyle/>
                    <a:p>
                      <a:pPr algn="l" fontAlgn="b"/>
                      <a:r>
                        <a:rPr lang="en-US" sz="700" b="0" i="0" u="none" strike="noStrike">
                          <a:effectLst/>
                          <a:latin typeface="Calibri" panose="020F0502020204030204" pitchFamily="34" charset="0"/>
                        </a:rPr>
                        <a:t>EIP/REP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389,818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04417">
                <a:tc>
                  <a:txBody>
                    <a:bodyPr/>
                    <a:lstStyle/>
                    <a:p>
                      <a:pPr algn="l" fontAlgn="b"/>
                      <a:r>
                        <a:rPr lang="en-US" sz="700" b="0" i="0" u="none" strike="noStrike">
                          <a:effectLst/>
                          <a:latin typeface="Calibri" panose="020F0502020204030204" pitchFamily="34" charset="0"/>
                        </a:rPr>
                        <a:t>Special Education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6,497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04417">
                <a:tc>
                  <a:txBody>
                    <a:bodyPr/>
                    <a:lstStyle/>
                    <a:p>
                      <a:pPr algn="l" fontAlgn="b"/>
                      <a:r>
                        <a:rPr lang="en-US" sz="700" b="0" i="0" u="none" strike="noStrike">
                          <a:effectLst/>
                          <a:latin typeface="Calibri" panose="020F0502020204030204" pitchFamily="34" charset="0"/>
                        </a:rPr>
                        <a:t>Gifted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42,429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04417">
                <a:tc>
                  <a:txBody>
                    <a:bodyPr/>
                    <a:lstStyle/>
                    <a:p>
                      <a:pPr algn="l" fontAlgn="b"/>
                      <a:r>
                        <a:rPr lang="en-US" sz="700" b="0" i="0" u="none" strike="noStrike">
                          <a:effectLst/>
                          <a:latin typeface="Calibri" panose="020F0502020204030204" pitchFamily="34" charset="0"/>
                        </a:rPr>
                        <a:t>Gifted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04417">
                <a:tc>
                  <a:txBody>
                    <a:bodyPr/>
                    <a:lstStyle/>
                    <a:p>
                      <a:pPr algn="l" fontAlgn="b"/>
                      <a:r>
                        <a:rPr lang="en-US" sz="700" b="0" i="0" u="none" strike="noStrike">
                          <a:effectLst/>
                          <a:latin typeface="Calibri" panose="020F0502020204030204" pitchFamily="34" charset="0"/>
                        </a:rPr>
                        <a:t>ELL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04417">
                <a:tc>
                  <a:txBody>
                    <a:bodyPr/>
                    <a:lstStyle/>
                    <a:p>
                      <a:pPr algn="l" fontAlgn="b"/>
                      <a:r>
                        <a:rPr lang="en-US" sz="700" b="0" i="0" u="none" strike="noStrike">
                          <a:effectLst/>
                          <a:latin typeface="Calibri" panose="020F0502020204030204" pitchFamily="34" charset="0"/>
                        </a:rPr>
                        <a:t>Small School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318,219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04417">
                <a:tc>
                  <a:txBody>
                    <a:bodyPr/>
                    <a:lstStyle/>
                    <a:p>
                      <a:pPr algn="l" fontAlgn="b"/>
                      <a:r>
                        <a:rPr lang="en-US" sz="700" b="0" i="0" u="none" strike="noStrike">
                          <a:effectLst/>
                          <a:latin typeface="Calibri" panose="020F0502020204030204" pitchFamily="34" charset="0"/>
                        </a:rPr>
                        <a:t>Incoming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04417">
                <a:tc>
                  <a:txBody>
                    <a:bodyPr/>
                    <a:lstStyle/>
                    <a:p>
                      <a:pPr algn="l" fontAlgn="b"/>
                      <a:r>
                        <a:rPr lang="en-US" sz="700" b="0" i="0" u="none" strike="noStrike">
                          <a:effectLst/>
                          <a:latin typeface="Calibri" panose="020F0502020204030204" pitchFamily="34" charset="0"/>
                        </a:rPr>
                        <a:t>Baseline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20,449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04417">
                <a:tc>
                  <a:txBody>
                    <a:bodyPr/>
                    <a:lstStyle/>
                    <a:p>
                      <a:pPr algn="l" fontAlgn="b"/>
                      <a:r>
                        <a:rPr lang="en-US" sz="700" b="0" i="0" u="none" strike="noStrike">
                          <a:effectLst/>
                          <a:latin typeface="Calibri" panose="020F0502020204030204" pitchFamily="34" charset="0"/>
                        </a:rPr>
                        <a:t>Transition Policy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04417">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04417">
                <a:tc>
                  <a:txBody>
                    <a:bodyPr/>
                    <a:lstStyle/>
                    <a:p>
                      <a:pPr algn="l" fontAlgn="b"/>
                      <a:r>
                        <a:rPr lang="en-US" sz="700" b="1" i="0" u="none" strike="noStrike">
                          <a:effectLst/>
                          <a:latin typeface="Calibri" panose="020F0502020204030204" pitchFamily="34" charset="0"/>
                        </a:rPr>
                        <a:t>Total SSF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700" b="1" i="0" u="none" strike="noStrike">
                          <a:effectLst/>
                          <a:latin typeface="Calibri" panose="020F0502020204030204" pitchFamily="34" charset="0"/>
                        </a:rPr>
                        <a:t> $                2,715,455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0028"/>
                  </a:ext>
                </a:extLst>
              </a:tr>
              <a:tr h="104417">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04417">
                <a:tc>
                  <a:txBody>
                    <a:bodyPr/>
                    <a:lstStyle/>
                    <a:p>
                      <a:pPr algn="l" fontAlgn="b"/>
                      <a:r>
                        <a:rPr lang="en-US" sz="700" b="1" i="0" u="none" strike="noStrike">
                          <a:effectLst/>
                          <a:latin typeface="Calibri" panose="020F0502020204030204" pitchFamily="34" charset="0"/>
                        </a:rPr>
                        <a:t>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30"/>
                  </a:ext>
                </a:extLst>
              </a:tr>
              <a:tr h="104417">
                <a:tc>
                  <a:txBody>
                    <a:bodyPr/>
                    <a:lstStyle/>
                    <a:p>
                      <a:pPr algn="l" fontAlgn="b"/>
                      <a:r>
                        <a:rPr lang="en-US" sz="700" b="0" i="0" u="none" strike="noStrike">
                          <a:effectLst/>
                          <a:latin typeface="Calibri" panose="020F0502020204030204" pitchFamily="34" charset="0"/>
                        </a:rPr>
                        <a:t>Signature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232,000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04417">
                <a:tc>
                  <a:txBody>
                    <a:bodyPr/>
                    <a:lstStyle/>
                    <a:p>
                      <a:pPr algn="l" fontAlgn="b"/>
                      <a:r>
                        <a:rPr lang="en-US" sz="700" b="0" i="0" u="none" strike="noStrike">
                          <a:effectLst/>
                          <a:latin typeface="Calibri" panose="020F0502020204030204" pitchFamily="34" charset="0"/>
                        </a:rPr>
                        <a:t>Turnaround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04417">
                <a:tc>
                  <a:txBody>
                    <a:bodyPr/>
                    <a:lstStyle/>
                    <a:p>
                      <a:pPr algn="l" fontAlgn="b"/>
                      <a:r>
                        <a:rPr lang="en-US" sz="700" b="0" i="0" u="none" strike="noStrike">
                          <a:effectLst/>
                          <a:latin typeface="Calibri" panose="020F0502020204030204" pitchFamily="34" charset="0"/>
                        </a:rPr>
                        <a:t>Title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162,000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04417">
                <a:tc>
                  <a:txBody>
                    <a:bodyPr/>
                    <a:lstStyle/>
                    <a:p>
                      <a:pPr algn="l" fontAlgn="b"/>
                      <a:r>
                        <a:rPr lang="en-US" sz="700" b="0" i="0" u="none" strike="noStrike">
                          <a:effectLst/>
                          <a:latin typeface="Calibri" panose="020F0502020204030204" pitchFamily="34" charset="0"/>
                        </a:rPr>
                        <a:t>Title I Holdback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(16,200)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04417">
                <a:tc>
                  <a:txBody>
                    <a:bodyPr/>
                    <a:lstStyle/>
                    <a:p>
                      <a:pPr algn="l" fontAlgn="b"/>
                      <a:r>
                        <a:rPr lang="en-US" sz="700" b="0" i="0" u="none" strike="noStrike">
                          <a:effectLst/>
                          <a:latin typeface="Calibri" panose="020F0502020204030204" pitchFamily="34" charset="0"/>
                        </a:rPr>
                        <a:t>Field Trip Transportation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7,103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04417">
                <a:tc>
                  <a:txBody>
                    <a:bodyPr/>
                    <a:lstStyle/>
                    <a:p>
                      <a:pPr algn="l" fontAlgn="b"/>
                      <a:r>
                        <a:rPr lang="en-US" sz="700" b="0" i="0" u="none" strike="noStrike">
                          <a:effectLst/>
                          <a:latin typeface="Calibri" panose="020F0502020204030204" pitchFamily="34" charset="0"/>
                        </a:rPr>
                        <a:t>Dual Campus Supplement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104417">
                <a:tc>
                  <a:txBody>
                    <a:bodyPr/>
                    <a:lstStyle/>
                    <a:p>
                      <a:pPr algn="l" fontAlgn="b"/>
                      <a:r>
                        <a:rPr lang="en-US" sz="700" b="0" i="0" u="none" strike="noStrike">
                          <a:effectLst/>
                          <a:latin typeface="Calibri" panose="020F0502020204030204" pitchFamily="34" charset="0"/>
                        </a:rPr>
                        <a:t>District Funded Stipends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7,200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04417">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104417">
                <a:tc>
                  <a:txBody>
                    <a:bodyPr/>
                    <a:lstStyle/>
                    <a:p>
                      <a:pPr algn="l" fontAlgn="b"/>
                      <a:r>
                        <a:rPr lang="en-US" sz="700" b="0" i="0" u="none" strike="noStrike">
                          <a:effectLst/>
                          <a:latin typeface="Calibri" panose="020F0502020204030204" pitchFamily="34" charset="0"/>
                        </a:rPr>
                        <a:t>Total FTE Allotments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10.75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                   736,963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r h="104417">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0"/>
                  </a:ext>
                </a:extLst>
              </a:tr>
              <a:tr h="104417">
                <a:tc>
                  <a:txBody>
                    <a:bodyPr/>
                    <a:lstStyle/>
                    <a:p>
                      <a:pPr algn="l" fontAlgn="b"/>
                      <a:r>
                        <a:rPr lang="en-US" sz="700" b="1" i="0" u="none" strike="noStrike">
                          <a:effectLst/>
                          <a:latin typeface="Calibri" panose="020F0502020204030204" pitchFamily="34" charset="0"/>
                        </a:rPr>
                        <a:t>Total Additional Earnings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700" b="1" i="0" u="none" strike="noStrike">
                          <a:effectLst/>
                          <a:latin typeface="Calibri" panose="020F0502020204030204" pitchFamily="34" charset="0"/>
                        </a:rPr>
                        <a:t> $                1,129,065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0041"/>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2"/>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
                  </a:ext>
                </a:extLst>
              </a:tr>
              <a:tr h="104417">
                <a:tc>
                  <a:txBody>
                    <a:bodyPr/>
                    <a:lstStyle/>
                    <a:p>
                      <a:pPr algn="l" fontAlgn="b"/>
                      <a:r>
                        <a:rPr lang="en-US" sz="700" b="1" i="0" u="none" strike="noStrike">
                          <a:effectLst/>
                          <a:latin typeface="Calibri" panose="020F0502020204030204" pitchFamily="34" charset="0"/>
                        </a:rPr>
                        <a:t>Total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r>
                        <a:rPr lang="en-US" sz="700" b="1"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700" b="1" i="0" u="none" strike="noStrike">
                          <a:effectLst/>
                          <a:latin typeface="Calibri" panose="020F0502020204030204" pitchFamily="34" charset="0"/>
                        </a:rPr>
                        <a:t> $                3,844,520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10044"/>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5"/>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46"/>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47"/>
                  </a:ext>
                </a:extLst>
              </a:tr>
              <a:tr h="89500">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48"/>
                  </a:ext>
                </a:extLst>
              </a:tr>
            </a:tbl>
          </a:graphicData>
        </a:graphic>
      </p:graphicFrame>
    </p:spTree>
    <p:extLst>
      <p:ext uri="{BB962C8B-B14F-4D97-AF65-F5344CB8AC3E}">
        <p14:creationId xmlns:p14="http://schemas.microsoft.com/office/powerpoint/2010/main" val="227686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(Required)</a:t>
            </a: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2271594" y="1181100"/>
            <a:ext cx="7768620" cy="4566220"/>
          </a:xfrm>
          <a:prstGeom prst="rect">
            <a:avLst/>
          </a:prstGeom>
        </p:spPr>
      </p:pic>
    </p:spTree>
    <p:extLst>
      <p:ext uri="{BB962C8B-B14F-4D97-AF65-F5344CB8AC3E}">
        <p14:creationId xmlns:p14="http://schemas.microsoft.com/office/powerpoint/2010/main" val="38936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nvPr>
        </p:nvGraphicFramePr>
        <p:xfrm>
          <a:off x="2853071" y="978196"/>
          <a:ext cx="6964325" cy="49760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2438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(Required)</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spTree>
    <p:extLst>
      <p:ext uri="{BB962C8B-B14F-4D97-AF65-F5344CB8AC3E}">
        <p14:creationId xmlns:p14="http://schemas.microsoft.com/office/powerpoint/2010/main" val="261847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5858" y="1062431"/>
            <a:ext cx="8342142" cy="5083189"/>
          </a:xfrm>
        </p:spPr>
        <p:txBody>
          <a:bodyPr>
            <a:noAutofit/>
          </a:bodyPr>
          <a:lstStyle/>
          <a:p>
            <a:pPr marL="342900" indent="-342900" algn="l">
              <a:buFont typeface="Arial" panose="020B0604020202020204" pitchFamily="34" charset="0"/>
              <a:buChar char="•"/>
            </a:pPr>
            <a:r>
              <a:rPr lang="en-US" dirty="0"/>
              <a:t>January:</a:t>
            </a:r>
          </a:p>
          <a:p>
            <a:pPr marL="800100" lvl="1" indent="-342900" algn="l">
              <a:buFont typeface="Arial" panose="020B0604020202020204" pitchFamily="34" charset="0"/>
              <a:buChar char="•"/>
            </a:pPr>
            <a:r>
              <a:rPr lang="en-US" sz="2400" dirty="0"/>
              <a:t>GO Team Initial Budget Session (Jan. 22</a:t>
            </a:r>
            <a:r>
              <a:rPr lang="en-US" sz="2400" baseline="30000" dirty="0"/>
              <a:t>nd</a:t>
            </a:r>
            <a:r>
              <a:rPr lang="en-US" sz="2400" dirty="0"/>
              <a:t>-31</a:t>
            </a:r>
            <a:r>
              <a:rPr lang="en-US" sz="2400" baseline="30000" dirty="0"/>
              <a:t>st</a:t>
            </a:r>
            <a:r>
              <a:rPr lang="en-US" sz="2400" dirty="0"/>
              <a:t>)</a:t>
            </a:r>
          </a:p>
          <a:p>
            <a:pPr marL="342900" indent="-342900" algn="l">
              <a:buFont typeface="Arial" panose="020B0604020202020204" pitchFamily="34" charset="0"/>
              <a:buChar char="•"/>
            </a:pPr>
            <a:r>
              <a:rPr lang="en-US" dirty="0"/>
              <a:t>February: </a:t>
            </a:r>
          </a:p>
          <a:p>
            <a:pPr marL="800100" lvl="1" indent="-342900" algn="l">
              <a:buFont typeface="Arial" panose="020B0604020202020204" pitchFamily="34" charset="0"/>
              <a:buChar char="•"/>
            </a:pPr>
            <a:r>
              <a:rPr lang="en-US" sz="2400" dirty="0"/>
              <a:t>One-on-one Associate Superintendent discussions</a:t>
            </a:r>
          </a:p>
          <a:p>
            <a:pPr marL="800100" lvl="1" indent="-342900" algn="l">
              <a:buFont typeface="Arial" panose="020B0604020202020204" pitchFamily="34" charset="0"/>
              <a:buChar char="•"/>
            </a:pPr>
            <a:r>
              <a:rPr lang="en-US" sz="2400" dirty="0"/>
              <a:t>Cluster Planning Session (positions sharing, cluster alignment, etc.)</a:t>
            </a:r>
          </a:p>
          <a:p>
            <a:pPr marL="800100" lvl="1" indent="-342900" algn="l">
              <a:buFont typeface="Arial" panose="020B0604020202020204" pitchFamily="34" charset="0"/>
              <a:buChar char="•"/>
            </a:pPr>
            <a:r>
              <a:rPr lang="en-US" sz="2400" dirty="0"/>
              <a:t>Program Manager discussions and approvals</a:t>
            </a:r>
          </a:p>
          <a:p>
            <a:pPr marL="800100" lvl="1" indent="-342900" algn="l">
              <a:buFont typeface="Arial" panose="020B0604020202020204" pitchFamily="34" charset="0"/>
              <a:buChar char="•"/>
            </a:pPr>
            <a:r>
              <a:rPr lang="en-US" sz="2400" dirty="0"/>
              <a:t>GO Team Feedback Session (??????)</a:t>
            </a:r>
          </a:p>
          <a:p>
            <a:pPr marL="800100" lvl="1" indent="-342900" algn="l">
              <a:buFont typeface="Arial" panose="020B0604020202020204" pitchFamily="34" charset="0"/>
              <a:buChar char="•"/>
            </a:pPr>
            <a:r>
              <a:rPr lang="en-US" sz="2400" dirty="0"/>
              <a:t>HR Staffing Conferences (February  25</a:t>
            </a:r>
            <a:r>
              <a:rPr lang="en-US" sz="2400" baseline="30000" dirty="0"/>
              <a:t>th</a:t>
            </a:r>
            <a:r>
              <a:rPr lang="en-US" sz="2400" dirty="0"/>
              <a:t> - March 1</a:t>
            </a:r>
            <a:r>
              <a:rPr lang="en-US" sz="2400" baseline="30000" dirty="0"/>
              <a:t>st</a:t>
            </a:r>
            <a:r>
              <a:rPr lang="en-US" sz="2400" dirty="0"/>
              <a:t>)</a:t>
            </a:r>
          </a:p>
          <a:p>
            <a:pPr algn="l"/>
            <a:r>
              <a:rPr lang="en-US" dirty="0"/>
              <a:t>•	March:</a:t>
            </a:r>
          </a:p>
          <a:p>
            <a:pPr marL="800100" lvl="1" indent="-342900" algn="l">
              <a:buFont typeface="Arial" panose="020B0604020202020204" pitchFamily="34" charset="0"/>
              <a:buChar char="•"/>
            </a:pPr>
            <a:r>
              <a:rPr lang="en-US" sz="2400" dirty="0"/>
              <a:t>Final GO Team Approval (March 12</a:t>
            </a:r>
            <a:r>
              <a:rPr lang="en-US" sz="2400" baseline="30000" dirty="0"/>
              <a:t>th</a:t>
            </a:r>
            <a:r>
              <a:rPr lang="en-US" sz="2400" dirty="0"/>
              <a:t> )</a:t>
            </a:r>
          </a:p>
          <a:p>
            <a:pPr algn="l"/>
            <a:endParaRPr lang="en-US" dirty="0"/>
          </a:p>
        </p:txBody>
      </p:sp>
      <p:sp>
        <p:nvSpPr>
          <p:cNvPr id="4" name="Title 3"/>
          <p:cNvSpPr txBox="1">
            <a:spLocks noGrp="1"/>
          </p:cNvSpPr>
          <p:nvPr>
            <p:ph type="ctrTitle"/>
          </p:nvPr>
        </p:nvSpPr>
        <p:spPr>
          <a:xfrm>
            <a:off x="2209800" y="218801"/>
            <a:ext cx="7772400" cy="46628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13</a:t>
            </a:fld>
            <a:endParaRPr lang="en-US" dirty="0"/>
          </a:p>
        </p:txBody>
      </p:sp>
    </p:spTree>
    <p:extLst>
      <p:ext uri="{BB962C8B-B14F-4D97-AF65-F5344CB8AC3E}">
        <p14:creationId xmlns:p14="http://schemas.microsoft.com/office/powerpoint/2010/main" val="117672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2250510" y="4902083"/>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4042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148157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2313709" y="1417639"/>
            <a:ext cx="8229600" cy="4525963"/>
          </a:xfrm>
        </p:spPr>
        <p:txBody>
          <a:bodyPr>
            <a:normAutofit/>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28469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3609104"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2241453" y="248714"/>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3609102" y="1694537"/>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nvPr>
        </p:nvGraphicFramePr>
        <p:xfrm>
          <a:off x="2963593"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94699"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9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182" y="195833"/>
            <a:ext cx="8482818" cy="732848"/>
          </a:xfrm>
        </p:spPr>
        <p:txBody>
          <a:bodyPr>
            <a:normAutofit/>
          </a:bodyPr>
          <a:lstStyle/>
          <a:p>
            <a:pPr algn="ctr"/>
            <a:r>
              <a:rPr lang="en-US" b="1" dirty="0" smtClean="0"/>
              <a:t>FY20 Budget Development Process</a:t>
            </a:r>
            <a:endParaRPr lang="en-US" sz="2325" b="1" dirty="0"/>
          </a:p>
        </p:txBody>
      </p:sp>
      <p:sp>
        <p:nvSpPr>
          <p:cNvPr id="9" name="Content Placeholder 8"/>
          <p:cNvSpPr>
            <a:spLocks noGrp="1"/>
          </p:cNvSpPr>
          <p:nvPr>
            <p:ph idx="1"/>
          </p:nvPr>
        </p:nvSpPr>
        <p:spPr>
          <a:xfrm>
            <a:off x="2298068" y="1082999"/>
            <a:ext cx="3887846" cy="5577840"/>
          </a:xfrm>
        </p:spPr>
        <p:txBody>
          <a:bodyPr>
            <a:normAutofit fontScale="625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6185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708672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2027616" y="92451"/>
            <a:ext cx="8710089" cy="584775"/>
          </a:xfrm>
          <a:prstGeom prst="rect">
            <a:avLst/>
          </a:prstGeom>
          <a:noFill/>
        </p:spPr>
        <p:txBody>
          <a:bodyPr wrap="square" rtlCol="0">
            <a:spAutoFit/>
          </a:bodyPr>
          <a:lstStyle/>
          <a:p>
            <a:pPr algn="ctr"/>
            <a:r>
              <a:rPr lang="en-US" sz="3200" b="1" i="1" dirty="0">
                <a:latin typeface="+mj-lt"/>
              </a:rPr>
              <a:t>Beecher Hills Strategic Plan </a:t>
            </a:r>
          </a:p>
        </p:txBody>
      </p:sp>
      <p:sp>
        <p:nvSpPr>
          <p:cNvPr id="2" name="TextBox 1"/>
          <p:cNvSpPr txBox="1"/>
          <p:nvPr/>
        </p:nvSpPr>
        <p:spPr>
          <a:xfrm rot="20090449">
            <a:off x="5528875" y="3642780"/>
            <a:ext cx="3130931"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Example</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9" name="Picture 8"/>
          <p:cNvPicPr>
            <a:picLocks noChangeAspect="1"/>
          </p:cNvPicPr>
          <p:nvPr/>
        </p:nvPicPr>
        <p:blipFill>
          <a:blip r:embed="rId4"/>
          <a:stretch>
            <a:fillRect/>
          </a:stretch>
        </p:blipFill>
        <p:spPr>
          <a:xfrm>
            <a:off x="2937165" y="1059872"/>
            <a:ext cx="7148945" cy="5361710"/>
          </a:xfrm>
          <a:prstGeom prst="rect">
            <a:avLst/>
          </a:prstGeom>
        </p:spPr>
      </p:pic>
    </p:spTree>
    <p:extLst>
      <p:ext uri="{BB962C8B-B14F-4D97-AF65-F5344CB8AC3E}">
        <p14:creationId xmlns:p14="http://schemas.microsoft.com/office/powerpoint/2010/main" val="1978711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404717" y="76244"/>
            <a:ext cx="8166967" cy="584775"/>
          </a:xfrm>
          <a:prstGeom prst="rect">
            <a:avLst/>
          </a:prstGeom>
          <a:noFill/>
        </p:spPr>
        <p:txBody>
          <a:bodyPr wrap="square" rtlCol="0">
            <a:spAutoFit/>
          </a:bodyPr>
          <a:lstStyle/>
          <a:p>
            <a:pPr algn="ctr"/>
            <a:r>
              <a:rPr lang="en-US" sz="3200" b="1" i="1" dirty="0">
                <a:latin typeface="+mj-lt"/>
              </a:rPr>
              <a:t>FY20 Priorities &amp; SMART Goals</a:t>
            </a:r>
          </a:p>
        </p:txBody>
      </p:sp>
      <p:sp>
        <p:nvSpPr>
          <p:cNvPr id="9" name="Rectangle 8"/>
          <p:cNvSpPr/>
          <p:nvPr/>
        </p:nvSpPr>
        <p:spPr>
          <a:xfrm>
            <a:off x="3482337"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7105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5697717" y="1617844"/>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dirty="0">
                <a:solidFill>
                  <a:prstClr val="black"/>
                </a:solidFill>
              </a:rPr>
              <a:t>40% of Beecher Students will perform at the Proficient or better level by May 2022 as measured by the GMAS and STAR standardized assessments. </a:t>
            </a:r>
          </a:p>
        </p:txBody>
      </p:sp>
      <p:sp>
        <p:nvSpPr>
          <p:cNvPr id="12" name="Rectangle 11"/>
          <p:cNvSpPr/>
          <p:nvPr/>
        </p:nvSpPr>
        <p:spPr>
          <a:xfrm>
            <a:off x="2502554" y="1628776"/>
            <a:ext cx="2812861" cy="251947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Aft>
                <a:spcPts val="225"/>
              </a:spcAft>
              <a:buFont typeface="Arial" panose="020B0604020202020204" pitchFamily="34" charset="0"/>
              <a:buChar char="•"/>
            </a:pPr>
            <a:r>
              <a:rPr lang="en-US" sz="1000" b="1" dirty="0">
                <a:solidFill>
                  <a:srgbClr val="000000"/>
                </a:solidFill>
                <a:latin typeface="Arial"/>
                <a:cs typeface="Arial"/>
              </a:rPr>
              <a:t>Improve student mastery of core content knowledge</a:t>
            </a:r>
          </a:p>
        </p:txBody>
      </p:sp>
      <p:sp>
        <p:nvSpPr>
          <p:cNvPr id="13" name="Rectangle 12"/>
          <p:cNvSpPr/>
          <p:nvPr/>
        </p:nvSpPr>
        <p:spPr>
          <a:xfrm>
            <a:off x="5697717" y="4289568"/>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a:solidFill>
                  <a:prstClr val="black"/>
                </a:solidFill>
              </a:rPr>
              <a:t>40% of Beecher Students will perform at the Proficient or better level by May 2022 as measured by the GMAS and STAR standardized assessments. </a:t>
            </a:r>
            <a:endParaRPr lang="en-US" sz="1000" dirty="0">
              <a:solidFill>
                <a:prstClr val="black"/>
              </a:solidFill>
            </a:endParaRPr>
          </a:p>
        </p:txBody>
      </p:sp>
      <p:sp>
        <p:nvSpPr>
          <p:cNvPr id="14" name="Rectangle 13"/>
          <p:cNvSpPr/>
          <p:nvPr/>
        </p:nvSpPr>
        <p:spPr>
          <a:xfrm>
            <a:off x="2502554" y="4305706"/>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defRPr/>
            </a:pPr>
            <a:r>
              <a:rPr lang="en-US" sz="1000" b="1">
                <a:solidFill>
                  <a:prstClr val="black"/>
                </a:solidFill>
                <a:latin typeface="Arial"/>
                <a:cs typeface="Arial"/>
              </a:rPr>
              <a:t>Build teacher capacity to support the core content knowledge of students. </a:t>
            </a:r>
            <a:endParaRPr lang="en-US" sz="1000" b="1" dirty="0">
              <a:solidFill>
                <a:prstClr val="black"/>
              </a:solidFill>
              <a:latin typeface="Arial"/>
              <a:cs typeface="Arial"/>
            </a:endParaRPr>
          </a:p>
        </p:txBody>
      </p:sp>
      <p:sp>
        <p:nvSpPr>
          <p:cNvPr id="15" name="Right Arrow 14"/>
          <p:cNvSpPr/>
          <p:nvPr/>
        </p:nvSpPr>
        <p:spPr>
          <a:xfrm>
            <a:off x="5392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5400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126018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404717" y="76244"/>
            <a:ext cx="8166967" cy="584775"/>
          </a:xfrm>
          <a:prstGeom prst="rect">
            <a:avLst/>
          </a:prstGeom>
          <a:noFill/>
        </p:spPr>
        <p:txBody>
          <a:bodyPr wrap="square" rtlCol="0">
            <a:spAutoFit/>
          </a:bodyPr>
          <a:lstStyle/>
          <a:p>
            <a:pPr algn="ctr"/>
            <a:r>
              <a:rPr lang="en-US" sz="3200" b="1" i="1" dirty="0">
                <a:latin typeface="+mj-lt"/>
              </a:rPr>
              <a:t>FY20 Budget Parameters</a:t>
            </a:r>
          </a:p>
        </p:txBody>
      </p:sp>
      <p:graphicFrame>
        <p:nvGraphicFramePr>
          <p:cNvPr id="4" name="Table 3"/>
          <p:cNvGraphicFramePr>
            <a:graphicFrameLocks noGrp="1"/>
          </p:cNvGraphicFramePr>
          <p:nvPr>
            <p:extLst/>
          </p:nvPr>
        </p:nvGraphicFramePr>
        <p:xfrm>
          <a:off x="2518298" y="1057248"/>
          <a:ext cx="7723574" cy="9116183"/>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FY20 </a:t>
                      </a:r>
                      <a:r>
                        <a:rPr lang="en-US" sz="2000" baseline="0" dirty="0" smtClean="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Rationale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25623">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US" sz="2000" b="1" dirty="0" smtClean="0">
                          <a:solidFill>
                            <a:srgbClr val="000000"/>
                          </a:solidFill>
                          <a:latin typeface="Arial"/>
                          <a:cs typeface="Arial"/>
                        </a:rPr>
                        <a:t>Improve student mastery of core content knowledge</a:t>
                      </a:r>
                    </a:p>
                    <a:p>
                      <a:pPr algn="ctr">
                        <a:lnSpc>
                          <a:spcPct val="107000"/>
                        </a:lnSpc>
                        <a:spcAft>
                          <a:spcPts val="800"/>
                        </a:spcAft>
                      </a:pP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2000" dirty="0" smtClean="0"/>
                        <a:t>We</a:t>
                      </a:r>
                      <a:r>
                        <a:rPr lang="en-US" sz="2000" baseline="0" dirty="0" smtClean="0"/>
                        <a:t> have achieved maximum points in CCRPI for growth and closing the achievement gap. We want to now move to ensure students are achieving at higher levels. </a:t>
                      </a:r>
                      <a:endParaRPr lang="en-US" sz="2000" dirty="0"/>
                    </a:p>
                  </a:txBody>
                  <a:tcPr/>
                </a:tc>
                <a:extLst>
                  <a:ext uri="{0D108BD9-81ED-4DB2-BD59-A6C34878D82A}">
                    <a16:rowId xmlns:a16="http://schemas.microsoft.com/office/drawing/2014/main" val="10001"/>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latin typeface="Arial"/>
                          <a:cs typeface="Arial"/>
                        </a:rPr>
                        <a:t>Focus on Special Student populations</a:t>
                      </a:r>
                    </a:p>
                    <a:p>
                      <a:pPr algn="ctr"/>
                      <a:endParaRPr lang="en-US" sz="2000" dirty="0"/>
                    </a:p>
                  </a:txBody>
                  <a:tcPr/>
                </a:tc>
                <a:tc>
                  <a:txBody>
                    <a:bodyPr/>
                    <a:lstStyle/>
                    <a:p>
                      <a:pPr algn="ctr"/>
                      <a:r>
                        <a:rPr lang="en-US" sz="2000" dirty="0" smtClean="0"/>
                        <a:t>We still want to ensure</a:t>
                      </a:r>
                      <a:r>
                        <a:rPr lang="en-US" sz="2000" baseline="0" dirty="0" smtClean="0"/>
                        <a:t> we are doing that work that causes growth in struggling learners, we also want to ensure we are providing resources that causes higher achievement in students who have met minimum requirements. </a:t>
                      </a:r>
                      <a:endParaRPr lang="en-US" sz="2000" dirty="0"/>
                    </a:p>
                  </a:txBody>
                  <a:tcPr/>
                </a:tc>
                <a:extLst>
                  <a:ext uri="{0D108BD9-81ED-4DB2-BD59-A6C34878D82A}">
                    <a16:rowId xmlns:a16="http://schemas.microsoft.com/office/drawing/2014/main" val="10002"/>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smtClean="0">
                          <a:solidFill>
                            <a:prstClr val="black"/>
                          </a:solidFill>
                          <a:latin typeface="Arial"/>
                          <a:cs typeface="Arial"/>
                        </a:rPr>
                        <a:t>Build teacher capacity to support the core content knowledge of students. </a:t>
                      </a:r>
                    </a:p>
                    <a:p>
                      <a:pPr algn="ctr"/>
                      <a:endParaRPr lang="en-US" sz="2000" dirty="0"/>
                    </a:p>
                  </a:txBody>
                  <a:tcPr/>
                </a:tc>
                <a:tc>
                  <a:txBody>
                    <a:bodyPr/>
                    <a:lstStyle/>
                    <a:p>
                      <a:pPr algn="ctr"/>
                      <a:r>
                        <a:rPr lang="en-US" sz="2000" dirty="0" smtClean="0"/>
                        <a:t>Our research and data reviews</a:t>
                      </a:r>
                      <a:r>
                        <a:rPr lang="en-US" sz="2000" baseline="0" dirty="0" smtClean="0"/>
                        <a:t> acknowledge the different strategies needed for growing struggling learners and increasing achievement in students who have mastered the minimum. We want to ensure all teachers have capacity in both.</a:t>
                      </a:r>
                      <a:endParaRPr lang="en-US" sz="2000" dirty="0"/>
                    </a:p>
                  </a:txBody>
                  <a:tcPr/>
                </a:tc>
                <a:extLst>
                  <a:ext uri="{0D108BD9-81ED-4DB2-BD59-A6C34878D82A}">
                    <a16:rowId xmlns:a16="http://schemas.microsoft.com/office/drawing/2014/main" val="10003"/>
                  </a:ext>
                </a:extLst>
              </a:tr>
              <a:tr h="8256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smtClean="0">
                          <a:solidFill>
                            <a:prstClr val="black"/>
                          </a:solidFill>
                          <a:latin typeface="Calibri"/>
                        </a:rPr>
                        <a:t>Engage the community</a:t>
                      </a:r>
                    </a:p>
                    <a:p>
                      <a:pPr algn="ctr"/>
                      <a:endParaRPr lang="en-US" sz="2000" dirty="0"/>
                    </a:p>
                  </a:txBody>
                  <a:tcPr/>
                </a:tc>
                <a:tc>
                  <a:txBody>
                    <a:bodyPr/>
                    <a:lstStyle/>
                    <a:p>
                      <a:pPr algn="ctr"/>
                      <a:r>
                        <a:rPr lang="en-US" sz="2000" dirty="0" smtClean="0"/>
                        <a:t>APTT has been our family engagement</a:t>
                      </a:r>
                      <a:r>
                        <a:rPr lang="en-US" sz="2000" baseline="0" dirty="0" smtClean="0"/>
                        <a:t> model. It’s focus is on essential skills. We want to continue that but include/add strategy that will be appropriate for our goal of increasing achievement of learners approaching or achieving proficiency.</a:t>
                      </a:r>
                      <a:endParaRPr lang="en-US" sz="2000" dirty="0"/>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283451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338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95633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74" y="26475"/>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2308274" y="1354015"/>
            <a:ext cx="8134643" cy="4437185"/>
          </a:xfrm>
        </p:spPr>
        <p:txBody>
          <a:bodyPr>
            <a:normAutofit fontScale="92500" lnSpcReduction="10000"/>
          </a:bodyPr>
          <a:lstStyle/>
          <a:p>
            <a:pPr marL="457200" indent="-457200" algn="l">
              <a:buFont typeface="Arial" panose="020B0604020202020204" pitchFamily="34" charset="0"/>
              <a:buChar char="•"/>
            </a:pPr>
            <a:r>
              <a:rPr lang="en-US" dirty="0"/>
              <a:t>This budget represents an investment plan for our school’s students, employees and the community as a whole.</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The budget recommendations are tied directly to the school’s strategic vision and direction.</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The proposed budget for the general operations of the school are reflected at $3,844, 520</a:t>
            </a:r>
          </a:p>
          <a:p>
            <a:pPr algn="l"/>
            <a:endParaRPr lang="en-US" dirty="0"/>
          </a:p>
          <a:p>
            <a:pPr marL="457200" indent="-457200" algn="l">
              <a:buFont typeface="Arial" panose="020B0604020202020204" pitchFamily="34" charset="0"/>
              <a:buChar char="•"/>
            </a:pPr>
            <a:r>
              <a:rPr lang="en-US" dirty="0"/>
              <a:t>This investment plan for FY20 accommodates a student population that is projected to be 270 students, which is a decrease of 48 students from FY19.</a:t>
            </a: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3953034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1428</Words>
  <Application>Microsoft Office PowerPoint</Application>
  <PresentationFormat>Widescreen</PresentationFormat>
  <Paragraphs>314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Berlin Sans FB Demi</vt:lpstr>
      <vt:lpstr>Calibri</vt:lpstr>
      <vt:lpstr>Calibri Light</vt:lpstr>
      <vt:lpstr>Century Schoolbook</vt:lpstr>
      <vt:lpstr>Times New Roman</vt:lpstr>
      <vt:lpstr>Office Theme</vt:lpstr>
      <vt:lpstr>PowerPoint Presentation</vt:lpstr>
      <vt:lpstr>Norms</vt:lpstr>
      <vt:lpstr>GO Team Budget Development Process</vt:lpstr>
      <vt:lpstr>FY20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Crystal</dc:creator>
  <cp:lastModifiedBy>Ramey, Jasmine</cp:lastModifiedBy>
  <cp:revision>1</cp:revision>
  <dcterms:created xsi:type="dcterms:W3CDTF">2019-02-11T19:19:14Z</dcterms:created>
  <dcterms:modified xsi:type="dcterms:W3CDTF">2019-02-12T21:35:08Z</dcterms:modified>
</cp:coreProperties>
</file>